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59" r:id="rId4"/>
    <p:sldId id="260" r:id="rId5"/>
    <p:sldId id="261" r:id="rId6"/>
    <p:sldId id="268" r:id="rId7"/>
    <p:sldId id="283" r:id="rId8"/>
    <p:sldId id="277" r:id="rId9"/>
  </p:sldIdLst>
  <p:sldSz cx="12192000" cy="6858000"/>
  <p:notesSz cx="6858000" cy="9144000"/>
  <p:embeddedFontLst>
    <p:embeddedFont>
      <p:font typeface="HarmonyOS Sans SC" pitchFamily="2" charset="-122"/>
      <p:regular r:id="rId11"/>
      <p:bold r:id="rId12"/>
    </p:embeddedFont>
    <p:embeddedFont>
      <p:font typeface="HarmonyOS Sans SC Black" pitchFamily="2" charset="-122"/>
      <p:bold r:id="rId13"/>
    </p:embeddedFont>
    <p:embeddedFont>
      <p:font typeface="HarmonyOS Sans SC Medium" pitchFamily="2" charset="-122"/>
      <p:regular r:id="rId1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F6F6"/>
    <a:srgbClr val="BABAB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87172644944543"/>
          <p:cNvPicPr>
            <a:picLocks noChangeAspect="1"/>
          </p:cNvPicPr>
          <p:nvPr/>
        </p:nvPicPr>
        <p:blipFill rotWithShape="1">
          <a:blip r:embed="rId3"/>
          <a:srcRect l="10451" r="8995" b="54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29410" y="2627630"/>
            <a:ext cx="641540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>
                <a:solidFill>
                  <a:srgbClr val="003399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NEW9220</a:t>
            </a:r>
          </a:p>
          <a:p>
            <a:pPr>
              <a:lnSpc>
                <a:spcPct val="100000"/>
              </a:lnSpc>
            </a:pPr>
            <a:r>
              <a:rPr lang="zh-CN" altLang="en-US" sz="3600"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Smart POS Terminal</a:t>
            </a:r>
          </a:p>
        </p:txBody>
      </p:sp>
      <p:pic>
        <p:nvPicPr>
          <p:cNvPr id="3" name="图片 2" descr="文本, 徽标&#10;&#10;描述已自动生成">
            <a:extLst>
              <a:ext uri="{FF2B5EF4-FFF2-40B4-BE49-F238E27FC236}">
                <a16:creationId xmlns:a16="http://schemas.microsoft.com/office/drawing/2014/main" id="{BB1E58C2-E2D1-39C7-30BF-7C5F7FB03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10" y="1142596"/>
            <a:ext cx="1726100" cy="41211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8A52DAF-CA3E-F819-25FE-D3BF377AD43E}"/>
              </a:ext>
            </a:extLst>
          </p:cNvPr>
          <p:cNvSpPr txBox="1"/>
          <p:nvPr/>
        </p:nvSpPr>
        <p:spPr>
          <a:xfrm>
            <a:off x="1629410" y="5392686"/>
            <a:ext cx="3207441" cy="4196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en-US" altLang="zh-CN" sz="1600"/>
              <a:t>www.newpostech.com</a:t>
            </a:r>
            <a:endParaRPr lang="zh-CN" altLang="en-US" sz="16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ABDDAE-B9D4-36C7-2010-B9D6503F4D99}"/>
              </a:ext>
            </a:extLst>
          </p:cNvPr>
          <p:cNvSpPr txBox="1"/>
          <p:nvPr/>
        </p:nvSpPr>
        <p:spPr>
          <a:xfrm>
            <a:off x="1629410" y="3927415"/>
            <a:ext cx="6096000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Inheriting the classic，Looking towards the future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81355592588720"/>
          <p:cNvPicPr>
            <a:picLocks noChangeAspect="1"/>
          </p:cNvPicPr>
          <p:nvPr/>
        </p:nvPicPr>
        <p:blipFill rotWithShape="1">
          <a:blip r:embed="rId2"/>
          <a:srcRect l="4731" r="24021" b="817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42365" y="1003935"/>
            <a:ext cx="653859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Powerful Performance</a:t>
            </a:r>
            <a:endParaRPr lang="en-US" altLang="zh-CN"/>
          </a:p>
          <a:p>
            <a:r>
              <a:rPr lang="zh-CN" altLang="en-US"/>
              <a:t>Superior Experience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E6AFFB-B08D-083F-8654-B5A54BDB3D7E}"/>
              </a:ext>
            </a:extLst>
          </p:cNvPr>
          <p:cNvSpPr txBox="1"/>
          <p:nvPr/>
        </p:nvSpPr>
        <p:spPr>
          <a:xfrm>
            <a:off x="1142365" y="2154064"/>
            <a:ext cx="7782560" cy="701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 dirty="0"/>
              <a:t>The advanced quad-core 1.4G</a:t>
            </a:r>
            <a:r>
              <a:rPr lang="en-US" altLang="zh-CN" dirty="0"/>
              <a:t>Hz</a:t>
            </a:r>
            <a:r>
              <a:rPr lang="zh-CN" altLang="en-US" dirty="0"/>
              <a:t> processor has strong performance and provides hardware assurance for a convenient and fast payment experience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6000" y="723977"/>
            <a:ext cx="551561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Splendid Screen Display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38240" y="473075"/>
            <a:ext cx="5437760" cy="10250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The 5.5-inch touch screen adjusts its brightness based on current lighting conditions and provides you vivid images and fascinating interaction experience.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7966"/>
          <a:stretch/>
        </p:blipFill>
        <p:spPr>
          <a:xfrm>
            <a:off x="516000" y="1730376"/>
            <a:ext cx="11160000" cy="5127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6275" y="614680"/>
            <a:ext cx="391604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 sz="2400"/>
              <a:t>Long Battery Life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6275" y="1076940"/>
            <a:ext cx="5040000" cy="700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Outstanding 7.2V/2600mAh battery capacity can support a full day's use with a single charge.</a:t>
            </a:r>
          </a:p>
        </p:txBody>
      </p:sp>
      <p:pic>
        <p:nvPicPr>
          <p:cNvPr id="2" name="图片 1"/>
          <p:cNvPicPr>
            <a:picLocks/>
          </p:cNvPicPr>
          <p:nvPr/>
        </p:nvPicPr>
        <p:blipFill rotWithShape="1">
          <a:blip r:embed="rId2"/>
          <a:srcRect t="11846" b="15202"/>
          <a:stretch/>
        </p:blipFill>
        <p:spPr>
          <a:xfrm>
            <a:off x="676275" y="1998000"/>
            <a:ext cx="5040000" cy="48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B9DB538-E9EA-B0D2-4E11-D02309D4A62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0626" b="16422"/>
          <a:stretch/>
        </p:blipFill>
        <p:spPr>
          <a:xfrm>
            <a:off x="6394444" y="1998000"/>
            <a:ext cx="5040000" cy="486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B7C84B4-115A-5DA2-BA5B-F4C635E2BACE}"/>
              </a:ext>
            </a:extLst>
          </p:cNvPr>
          <p:cNvSpPr txBox="1"/>
          <p:nvPr/>
        </p:nvSpPr>
        <p:spPr>
          <a:xfrm>
            <a:off x="6394444" y="614680"/>
            <a:ext cx="54013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 sz="2400"/>
              <a:t>High-Speed and Portable Printer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EDFF97-C430-B2A0-33BB-9B07B972F414}"/>
              </a:ext>
            </a:extLst>
          </p:cNvPr>
          <p:cNvSpPr txBox="1"/>
          <p:nvPr/>
        </p:nvSpPr>
        <p:spPr>
          <a:xfrm>
            <a:off x="6394444" y="1076940"/>
            <a:ext cx="5187955" cy="701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The NEW9220 has a built-in high-speed thermal printer, which can easily and quickly print receipts anytime, anywhere.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07251" y="2063115"/>
            <a:ext cx="391795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All Solutions </a:t>
            </a:r>
            <a:endParaRPr lang="en-US" altLang="zh-CN"/>
          </a:p>
          <a:p>
            <a:r>
              <a:rPr lang="zh-CN" altLang="en-US"/>
              <a:t>For Full Connection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07250" y="3190875"/>
            <a:ext cx="3613150" cy="1671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With the help of solutions for full connection, you could make payment or process data rapidly and securely on the spot through: 2G/3G/4G, Wi-Fi，Bluetooth.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5342" b="14587"/>
          <a:stretch/>
        </p:blipFill>
        <p:spPr>
          <a:xfrm>
            <a:off x="0" y="0"/>
            <a:ext cx="648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681468263315039"/>
          <p:cNvPicPr>
            <a:picLocks noChangeAspect="1"/>
          </p:cNvPicPr>
          <p:nvPr/>
        </p:nvPicPr>
        <p:blipFill rotWithShape="1">
          <a:blip r:embed="rId2"/>
          <a:srcRect l="10640" t="4041" r="10640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9230" y="2127250"/>
            <a:ext cx="43764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Dual Camera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59230" y="2663825"/>
            <a:ext cx="4011930" cy="1051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sym typeface="+mn-ea"/>
              </a:rPr>
              <a:t>0.3MP Front camera and 5MP autofocus rear camera catch every detail of the codes, and makes payment more rapid and safer.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59230" y="4129405"/>
            <a:ext cx="156400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0.3MP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00755" y="4149725"/>
            <a:ext cx="174053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5MP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59230" y="4545965"/>
            <a:ext cx="709930" cy="3775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sym typeface="+mn-ea"/>
              </a:rPr>
              <a:t>Front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00755" y="4566285"/>
            <a:ext cx="709930" cy="3775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sym typeface="+mn-ea"/>
              </a:rPr>
              <a:t>Rear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5800" y="591028"/>
            <a:ext cx="51765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Supporting All Payments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5800" y="1111885"/>
            <a:ext cx="10840085" cy="700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It supports various payment methods, such as magnetic card, IC card, contactless transaction and code scanning transaction. </a:t>
            </a:r>
            <a:endParaRPr lang="en-US" altLang="zh-CN"/>
          </a:p>
          <a:p>
            <a:r>
              <a:rPr lang="zh-CN" altLang="en-US"/>
              <a:t>A machine can be used for various forms, making collection simple.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048" y="4282743"/>
            <a:ext cx="3567214" cy="20919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48" y="2032654"/>
            <a:ext cx="3567214" cy="2110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606" y="4278170"/>
            <a:ext cx="3570481" cy="20939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259" y="2032654"/>
            <a:ext cx="3571134" cy="20945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58" y="2032001"/>
            <a:ext cx="3596387" cy="43401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62126" y="2127388"/>
            <a:ext cx="2206969" cy="316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Contactless Card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0871" y="2127388"/>
            <a:ext cx="1069511" cy="316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QR Code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62126" y="4416704"/>
            <a:ext cx="1777074" cy="316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NFC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73555" y="2127388"/>
            <a:ext cx="1709127" cy="316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Magnetic Card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73555" y="4416704"/>
            <a:ext cx="1777074" cy="316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IC Card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2782419" y="386081"/>
            <a:ext cx="66278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dirty="0" err="1">
                <a:latin typeface="HarmonyOS Sans SC Black" panose="00000A00000000000000" charset="-122"/>
                <a:ea typeface="HarmonyOS Sans SC Black" panose="00000A00000000000000" charset="-122"/>
              </a:rPr>
              <a:t>NEW9220</a:t>
            </a:r>
            <a:r>
              <a:rPr lang="en-US" altLang="zh-CN" sz="2800" dirty="0">
                <a:latin typeface="HarmonyOS Sans SC Black" panose="00000A00000000000000" charset="-122"/>
                <a:ea typeface="HarmonyOS Sans SC Black" panose="00000A00000000000000" charset="-122"/>
              </a:rPr>
              <a:t>  </a:t>
            </a:r>
            <a:r>
              <a:rPr lang="zh-CN" altLang="en-US" sz="2800" dirty="0">
                <a:latin typeface="HarmonyOS Sans SC Black" panose="00000A00000000000000" charset="-122"/>
                <a:ea typeface="HarmonyOS Sans SC Black" panose="00000A00000000000000" charset="-122"/>
              </a:rPr>
              <a:t>Specifications</a:t>
            </a:r>
          </a:p>
        </p:txBody>
      </p:sp>
      <p:graphicFrame>
        <p:nvGraphicFramePr>
          <p:cNvPr id="20" name="表格 1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506279"/>
              </p:ext>
            </p:extLst>
          </p:nvPr>
        </p:nvGraphicFramePr>
        <p:xfrm>
          <a:off x="698500" y="1177291"/>
          <a:ext cx="5038726" cy="5127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CPU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Quad-core Cortex-A53</a:t>
                      </a:r>
                    </a:p>
                  </a:txBody>
                  <a:tcPr anchor="ctr">
                    <a:lnL>
                      <a:noFill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Memory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1GB RAM+8GB ROM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2GB RAM+16GB ROM（optional）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up to 256GB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OS</a:t>
                      </a:r>
                      <a:endParaRPr lang="zh-CN" altLang="en-US" sz="1200" kern="120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Asmart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884573"/>
                  </a:ext>
                </a:extLst>
              </a:tr>
              <a:tr h="528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Display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5.5"HD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720×1280 Pixels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61539"/>
                  </a:ext>
                </a:extLst>
              </a:tr>
              <a:tr h="30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Communication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4G,WiFi,GPS,Bluetooth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Card Reader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Magnetic Card Reader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Smart Card Reader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Contactless Card Reader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219904"/>
                  </a:ext>
                </a:extLst>
              </a:tr>
              <a:tr h="30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Location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GPS/BEIDOU/GLONASS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  <a:sym typeface="+mn-ea"/>
                        </a:rPr>
                        <a:t>Camera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Front：0.3 MP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Rear：5 MP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Reads 1D&amp;2D Codes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93383"/>
                  </a:ext>
                </a:extLst>
              </a:tr>
              <a:tr h="828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Printer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High-Speed Thermal printer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Paper Width: 58mm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Diameter: 40mm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33248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Peripheral Ports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 xType-C USB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463044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4511875"/>
              </p:ext>
            </p:extLst>
          </p:nvPr>
        </p:nvGraphicFramePr>
        <p:xfrm>
          <a:off x="6195061" y="1177287"/>
          <a:ext cx="5275580" cy="51695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Buttons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Power button Volume +/-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981350"/>
                  </a:ext>
                </a:extLst>
              </a:tr>
              <a:tr h="307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Card Slots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2xSIM+1xSAM 2xSIM+2xSAM(optional)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533779"/>
                  </a:ext>
                </a:extLst>
              </a:tr>
              <a:tr h="537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Battery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Rechargeable Li-ion Battery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7.2V/2600mAh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81386"/>
                  </a:ext>
                </a:extLst>
              </a:tr>
              <a:tr h="537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Power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Input: 100-240V AC,50/60Hz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Output:5V DC,2A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535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Dimensions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L×W×H (mm):192×84×63.5</a:t>
                      </a:r>
                      <a:endParaRPr lang="en-US" altLang="zh-CN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Wight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：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486g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2518"/>
                  </a:ext>
                </a:extLst>
              </a:tr>
              <a:tr h="766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Certifications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PCI PTS 6.X, EMV LEVEL 1&amp;2, PBOC3.0, Visa Pay Wave, Master Card Pay Pass, American Expresspay Discover JCB Union Pay CE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Working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Temperature: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0°C~50°C(32°F~122%F)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Humidity: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10%~90%(non-condense)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24979"/>
                  </a:ext>
                </a:extLst>
              </a:tr>
              <a:tr h="1080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Storage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Temperature: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-20°C~60°C(-4~140°F)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Humidity: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5% ~ 95%(non-condense)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6400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9*710"/>
  <p:tag name="TABLE_ENDDRAG_RECT" val="60*98*419*7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9*397"/>
  <p:tag name="TABLE_ENDDRAG_RECT" val="485*92*419*39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487</Words>
  <Application>Microsoft Macintosh PowerPoint</Application>
  <PresentationFormat>宽屏</PresentationFormat>
  <Paragraphs>85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Calibri Light</vt:lpstr>
      <vt:lpstr>HarmonyOS Sans SC Black</vt:lpstr>
      <vt:lpstr>Arial</vt:lpstr>
      <vt:lpstr>HarmonyOS Sans SC Medium</vt:lpstr>
      <vt:lpstr>Calibri</vt:lpstr>
      <vt:lpstr>HarmonyOS Sans SC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 P1</cp:lastModifiedBy>
  <cp:revision>85</cp:revision>
  <dcterms:created xsi:type="dcterms:W3CDTF">2015-05-05T08:02:00Z</dcterms:created>
  <dcterms:modified xsi:type="dcterms:W3CDTF">2025-01-23T02:02:06Z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</Properties>
</file>